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28803600"/>
  <p:notesSz cx="6858000" cy="9144000"/>
  <p:defaultTextStyle>
    <a:defPPr>
      <a:defRPr lang="de-DE"/>
    </a:defPPr>
    <a:lvl1pPr marL="0" algn="l" defTabSz="286801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1pPr>
    <a:lvl2pPr marL="1434008" algn="l" defTabSz="286801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2pPr>
    <a:lvl3pPr marL="2868016" algn="l" defTabSz="286801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3pPr>
    <a:lvl4pPr marL="4302023" algn="l" defTabSz="286801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4pPr>
    <a:lvl5pPr marL="5736031" algn="l" defTabSz="286801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5pPr>
    <a:lvl6pPr marL="7170039" algn="l" defTabSz="286801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6pPr>
    <a:lvl7pPr marL="8604047" algn="l" defTabSz="286801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7pPr>
    <a:lvl8pPr marL="10038055" algn="l" defTabSz="286801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8pPr>
    <a:lvl9pPr marL="11472062" algn="l" defTabSz="286801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3" d="100"/>
          <a:sy n="23" d="100"/>
        </p:scale>
        <p:origin x="-1344" y="-144"/>
      </p:cViewPr>
      <p:guideLst>
        <p:guide orient="horz" pos="9072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04010" y="8947787"/>
            <a:ext cx="18178780" cy="617410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08020" y="16322040"/>
            <a:ext cx="14970760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340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68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02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36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70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04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38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472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67B-31C6-4524-9B38-632903A741A1}" type="datetimeFigureOut">
              <a:rPr lang="de-DE" smtClean="0"/>
              <a:t>08.06.2014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94FBE-B8DE-4DFE-B469-FD5B58A5E95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67B-31C6-4524-9B38-632903A741A1}" type="datetimeFigureOut">
              <a:rPr lang="de-DE" smtClean="0"/>
              <a:t>08.06.2014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94FBE-B8DE-4DFE-B469-FD5B58A5E95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6264736" y="4847277"/>
            <a:ext cx="11254060" cy="10321956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2553" y="4847277"/>
            <a:ext cx="33405737" cy="10321956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67B-31C6-4524-9B38-632903A741A1}" type="datetimeFigureOut">
              <a:rPr lang="de-DE" smtClean="0"/>
              <a:t>08.06.2014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94FBE-B8DE-4DFE-B469-FD5B58A5E95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67B-31C6-4524-9B38-632903A741A1}" type="datetimeFigureOut">
              <a:rPr lang="de-DE" smtClean="0"/>
              <a:t>08.06.2014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94FBE-B8DE-4DFE-B469-FD5B58A5E95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89410" y="18508982"/>
            <a:ext cx="18178780" cy="5720715"/>
          </a:xfrm>
        </p:spPr>
        <p:txBody>
          <a:bodyPr anchor="t"/>
          <a:lstStyle>
            <a:lvl1pPr algn="l">
              <a:defRPr sz="125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89410" y="12208197"/>
            <a:ext cx="18178780" cy="6300785"/>
          </a:xfrm>
        </p:spPr>
        <p:txBody>
          <a:bodyPr anchor="b"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434008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2pPr>
            <a:lvl3pPr marL="2868016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302023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36031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170039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040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03805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472062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67B-31C6-4524-9B38-632903A741A1}" type="datetimeFigureOut">
              <a:rPr lang="de-DE" smtClean="0"/>
              <a:t>08.06.2014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94FBE-B8DE-4DFE-B469-FD5B58A5E95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2554" y="28230197"/>
            <a:ext cx="22329898" cy="79836645"/>
          </a:xfrm>
        </p:spPr>
        <p:txBody>
          <a:bodyPr/>
          <a:lstStyle>
            <a:lvl1pPr>
              <a:defRPr sz="8800"/>
            </a:lvl1pPr>
            <a:lvl2pPr>
              <a:defRPr sz="7500"/>
            </a:lvl2pPr>
            <a:lvl3pPr>
              <a:defRPr sz="63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5188899" y="28230197"/>
            <a:ext cx="22329898" cy="79836645"/>
          </a:xfrm>
        </p:spPr>
        <p:txBody>
          <a:bodyPr/>
          <a:lstStyle>
            <a:lvl1pPr>
              <a:defRPr sz="8800"/>
            </a:lvl1pPr>
            <a:lvl2pPr>
              <a:defRPr sz="7500"/>
            </a:lvl2pPr>
            <a:lvl3pPr>
              <a:defRPr sz="63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67B-31C6-4524-9B38-632903A741A1}" type="datetimeFigureOut">
              <a:rPr lang="de-DE" smtClean="0"/>
              <a:t>08.06.2014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94FBE-B8DE-4DFE-B469-FD5B58A5E95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9340" y="1153480"/>
            <a:ext cx="19248120" cy="48006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69340" y="6447475"/>
            <a:ext cx="9449551" cy="2687000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34008" indent="0">
              <a:buNone/>
              <a:defRPr sz="6300" b="1"/>
            </a:lvl2pPr>
            <a:lvl3pPr marL="2868016" indent="0">
              <a:buNone/>
              <a:defRPr sz="5600" b="1"/>
            </a:lvl3pPr>
            <a:lvl4pPr marL="4302023" indent="0">
              <a:buNone/>
              <a:defRPr sz="5000" b="1"/>
            </a:lvl4pPr>
            <a:lvl5pPr marL="5736031" indent="0">
              <a:buNone/>
              <a:defRPr sz="5000" b="1"/>
            </a:lvl5pPr>
            <a:lvl6pPr marL="7170039" indent="0">
              <a:buNone/>
              <a:defRPr sz="5000" b="1"/>
            </a:lvl6pPr>
            <a:lvl7pPr marL="8604047" indent="0">
              <a:buNone/>
              <a:defRPr sz="5000" b="1"/>
            </a:lvl7pPr>
            <a:lvl8pPr marL="10038055" indent="0">
              <a:buNone/>
              <a:defRPr sz="5000" b="1"/>
            </a:lvl8pPr>
            <a:lvl9pPr marL="11472062" indent="0">
              <a:buNone/>
              <a:defRPr sz="50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069340" y="9134475"/>
            <a:ext cx="9449551" cy="16595410"/>
          </a:xfrm>
        </p:spPr>
        <p:txBody>
          <a:bodyPr/>
          <a:lstStyle>
            <a:lvl1pPr>
              <a:defRPr sz="7500"/>
            </a:lvl1pPr>
            <a:lvl2pPr>
              <a:defRPr sz="6300"/>
            </a:lvl2pPr>
            <a:lvl3pPr>
              <a:defRPr sz="56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0864198" y="6447475"/>
            <a:ext cx="9453263" cy="2687000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34008" indent="0">
              <a:buNone/>
              <a:defRPr sz="6300" b="1"/>
            </a:lvl2pPr>
            <a:lvl3pPr marL="2868016" indent="0">
              <a:buNone/>
              <a:defRPr sz="5600" b="1"/>
            </a:lvl3pPr>
            <a:lvl4pPr marL="4302023" indent="0">
              <a:buNone/>
              <a:defRPr sz="5000" b="1"/>
            </a:lvl4pPr>
            <a:lvl5pPr marL="5736031" indent="0">
              <a:buNone/>
              <a:defRPr sz="5000" b="1"/>
            </a:lvl5pPr>
            <a:lvl6pPr marL="7170039" indent="0">
              <a:buNone/>
              <a:defRPr sz="5000" b="1"/>
            </a:lvl6pPr>
            <a:lvl7pPr marL="8604047" indent="0">
              <a:buNone/>
              <a:defRPr sz="5000" b="1"/>
            </a:lvl7pPr>
            <a:lvl8pPr marL="10038055" indent="0">
              <a:buNone/>
              <a:defRPr sz="5000" b="1"/>
            </a:lvl8pPr>
            <a:lvl9pPr marL="11472062" indent="0">
              <a:buNone/>
              <a:defRPr sz="50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0864198" y="9134475"/>
            <a:ext cx="9453263" cy="16595410"/>
          </a:xfrm>
        </p:spPr>
        <p:txBody>
          <a:bodyPr/>
          <a:lstStyle>
            <a:lvl1pPr>
              <a:defRPr sz="7500"/>
            </a:lvl1pPr>
            <a:lvl2pPr>
              <a:defRPr sz="6300"/>
            </a:lvl2pPr>
            <a:lvl3pPr>
              <a:defRPr sz="56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67B-31C6-4524-9B38-632903A741A1}" type="datetimeFigureOut">
              <a:rPr lang="de-DE" smtClean="0"/>
              <a:t>08.06.2014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94FBE-B8DE-4DFE-B469-FD5B58A5E95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67B-31C6-4524-9B38-632903A741A1}" type="datetimeFigureOut">
              <a:rPr lang="de-DE" smtClean="0"/>
              <a:t>08.06.2014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94FBE-B8DE-4DFE-B469-FD5B58A5E95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67B-31C6-4524-9B38-632903A741A1}" type="datetimeFigureOut">
              <a:rPr lang="de-DE" smtClean="0"/>
              <a:t>08.06.2014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94FBE-B8DE-4DFE-B469-FD5B58A5E95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9341" y="1146810"/>
            <a:ext cx="7036110" cy="488061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61645" y="1146812"/>
            <a:ext cx="11955815" cy="24583075"/>
          </a:xfrm>
        </p:spPr>
        <p:txBody>
          <a:bodyPr/>
          <a:lstStyle>
            <a:lvl1pPr>
              <a:defRPr sz="10000"/>
            </a:lvl1pPr>
            <a:lvl2pPr>
              <a:defRPr sz="8800"/>
            </a:lvl2pPr>
            <a:lvl3pPr>
              <a:defRPr sz="75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69341" y="6027422"/>
            <a:ext cx="7036110" cy="19702465"/>
          </a:xfrm>
        </p:spPr>
        <p:txBody>
          <a:bodyPr/>
          <a:lstStyle>
            <a:lvl1pPr marL="0" indent="0">
              <a:buNone/>
              <a:defRPr sz="4400"/>
            </a:lvl1pPr>
            <a:lvl2pPr marL="1434008" indent="0">
              <a:buNone/>
              <a:defRPr sz="3800"/>
            </a:lvl2pPr>
            <a:lvl3pPr marL="2868016" indent="0">
              <a:buNone/>
              <a:defRPr sz="3100"/>
            </a:lvl3pPr>
            <a:lvl4pPr marL="4302023" indent="0">
              <a:buNone/>
              <a:defRPr sz="2800"/>
            </a:lvl4pPr>
            <a:lvl5pPr marL="5736031" indent="0">
              <a:buNone/>
              <a:defRPr sz="2800"/>
            </a:lvl5pPr>
            <a:lvl6pPr marL="7170039" indent="0">
              <a:buNone/>
              <a:defRPr sz="2800"/>
            </a:lvl6pPr>
            <a:lvl7pPr marL="8604047" indent="0">
              <a:buNone/>
              <a:defRPr sz="2800"/>
            </a:lvl7pPr>
            <a:lvl8pPr marL="10038055" indent="0">
              <a:buNone/>
              <a:defRPr sz="2800"/>
            </a:lvl8pPr>
            <a:lvl9pPr marL="11472062" indent="0">
              <a:buNone/>
              <a:defRPr sz="2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67B-31C6-4524-9B38-632903A741A1}" type="datetimeFigureOut">
              <a:rPr lang="de-DE" smtClean="0"/>
              <a:t>08.06.2014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94FBE-B8DE-4DFE-B469-FD5B58A5E95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91962" y="20162520"/>
            <a:ext cx="12832080" cy="238030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191962" y="2573655"/>
            <a:ext cx="12832080" cy="17282160"/>
          </a:xfrm>
        </p:spPr>
        <p:txBody>
          <a:bodyPr/>
          <a:lstStyle>
            <a:lvl1pPr marL="0" indent="0">
              <a:buNone/>
              <a:defRPr sz="10000"/>
            </a:lvl1pPr>
            <a:lvl2pPr marL="1434008" indent="0">
              <a:buNone/>
              <a:defRPr sz="8800"/>
            </a:lvl2pPr>
            <a:lvl3pPr marL="2868016" indent="0">
              <a:buNone/>
              <a:defRPr sz="7500"/>
            </a:lvl3pPr>
            <a:lvl4pPr marL="4302023" indent="0">
              <a:buNone/>
              <a:defRPr sz="6300"/>
            </a:lvl4pPr>
            <a:lvl5pPr marL="5736031" indent="0">
              <a:buNone/>
              <a:defRPr sz="6300"/>
            </a:lvl5pPr>
            <a:lvl6pPr marL="7170039" indent="0">
              <a:buNone/>
              <a:defRPr sz="6300"/>
            </a:lvl6pPr>
            <a:lvl7pPr marL="8604047" indent="0">
              <a:buNone/>
              <a:defRPr sz="6300"/>
            </a:lvl7pPr>
            <a:lvl8pPr marL="10038055" indent="0">
              <a:buNone/>
              <a:defRPr sz="6300"/>
            </a:lvl8pPr>
            <a:lvl9pPr marL="11472062" indent="0">
              <a:buNone/>
              <a:defRPr sz="63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191962" y="22542820"/>
            <a:ext cx="12832080" cy="3380420"/>
          </a:xfrm>
        </p:spPr>
        <p:txBody>
          <a:bodyPr/>
          <a:lstStyle>
            <a:lvl1pPr marL="0" indent="0">
              <a:buNone/>
              <a:defRPr sz="4400"/>
            </a:lvl1pPr>
            <a:lvl2pPr marL="1434008" indent="0">
              <a:buNone/>
              <a:defRPr sz="3800"/>
            </a:lvl2pPr>
            <a:lvl3pPr marL="2868016" indent="0">
              <a:buNone/>
              <a:defRPr sz="3100"/>
            </a:lvl3pPr>
            <a:lvl4pPr marL="4302023" indent="0">
              <a:buNone/>
              <a:defRPr sz="2800"/>
            </a:lvl4pPr>
            <a:lvl5pPr marL="5736031" indent="0">
              <a:buNone/>
              <a:defRPr sz="2800"/>
            </a:lvl5pPr>
            <a:lvl6pPr marL="7170039" indent="0">
              <a:buNone/>
              <a:defRPr sz="2800"/>
            </a:lvl6pPr>
            <a:lvl7pPr marL="8604047" indent="0">
              <a:buNone/>
              <a:defRPr sz="2800"/>
            </a:lvl7pPr>
            <a:lvl8pPr marL="10038055" indent="0">
              <a:buNone/>
              <a:defRPr sz="2800"/>
            </a:lvl8pPr>
            <a:lvl9pPr marL="11472062" indent="0">
              <a:buNone/>
              <a:defRPr sz="2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67B-31C6-4524-9B38-632903A741A1}" type="datetimeFigureOut">
              <a:rPr lang="de-DE" smtClean="0"/>
              <a:t>08.06.2014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94FBE-B8DE-4DFE-B469-FD5B58A5E95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069340" y="1153480"/>
            <a:ext cx="19248120" cy="4800600"/>
          </a:xfrm>
          <a:prstGeom prst="rect">
            <a:avLst/>
          </a:prstGeom>
        </p:spPr>
        <p:txBody>
          <a:bodyPr vert="horz" lIns="286802" tIns="143401" rIns="286802" bIns="143401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69340" y="6720842"/>
            <a:ext cx="19248120" cy="19009045"/>
          </a:xfrm>
          <a:prstGeom prst="rect">
            <a:avLst/>
          </a:prstGeom>
        </p:spPr>
        <p:txBody>
          <a:bodyPr vert="horz" lIns="286802" tIns="143401" rIns="286802" bIns="143401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069340" y="26696672"/>
            <a:ext cx="4990253" cy="1533525"/>
          </a:xfrm>
          <a:prstGeom prst="rect">
            <a:avLst/>
          </a:prstGeom>
        </p:spPr>
        <p:txBody>
          <a:bodyPr vert="horz" lIns="286802" tIns="143401" rIns="286802" bIns="143401" rtlCol="0" anchor="ctr"/>
          <a:lstStyle>
            <a:lvl1pPr algn="l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FF67B-31C6-4524-9B38-632903A741A1}" type="datetimeFigureOut">
              <a:rPr lang="de-DE" smtClean="0"/>
              <a:t>08.06.2014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7307157" y="26696672"/>
            <a:ext cx="6772487" cy="1533525"/>
          </a:xfrm>
          <a:prstGeom prst="rect">
            <a:avLst/>
          </a:prstGeom>
        </p:spPr>
        <p:txBody>
          <a:bodyPr vert="horz" lIns="286802" tIns="143401" rIns="286802" bIns="143401" rtlCol="0" anchor="ctr"/>
          <a:lstStyle>
            <a:lvl1pPr algn="ct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5327207" y="26696672"/>
            <a:ext cx="4990253" cy="1533525"/>
          </a:xfrm>
          <a:prstGeom prst="rect">
            <a:avLst/>
          </a:prstGeom>
        </p:spPr>
        <p:txBody>
          <a:bodyPr vert="horz" lIns="286802" tIns="143401" rIns="286802" bIns="143401" rtlCol="0" anchor="ctr"/>
          <a:lstStyle>
            <a:lvl1pPr algn="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94FBE-B8DE-4DFE-B469-FD5B58A5E95E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68016" rtl="0" eaLnBrk="1" latinLnBrk="0" hangingPunct="1">
        <a:spcBef>
          <a:spcPct val="0"/>
        </a:spcBef>
        <a:buNone/>
        <a:defRPr sz="1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5506" indent="-1075506" algn="l" defTabSz="2868016" rtl="0" eaLnBrk="1" latinLnBrk="0" hangingPunct="1">
        <a:spcBef>
          <a:spcPct val="20000"/>
        </a:spcBef>
        <a:buFont typeface="Arial" pitchFamily="34" charset="0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1pPr>
      <a:lvl2pPr marL="2330263" indent="-896255" algn="l" defTabSz="2868016" rtl="0" eaLnBrk="1" latinLnBrk="0" hangingPunct="1">
        <a:spcBef>
          <a:spcPct val="20000"/>
        </a:spcBef>
        <a:buFont typeface="Arial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3585020" indent="-717004" algn="l" defTabSz="2868016" rtl="0" eaLnBrk="1" latinLnBrk="0" hangingPunct="1">
        <a:spcBef>
          <a:spcPct val="20000"/>
        </a:spcBef>
        <a:buFont typeface="Arial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5019027" indent="-717004" algn="l" defTabSz="2868016" rtl="0" eaLnBrk="1" latinLnBrk="0" hangingPunct="1">
        <a:spcBef>
          <a:spcPct val="20000"/>
        </a:spcBef>
        <a:buFont typeface="Arial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53035" indent="-717004" algn="l" defTabSz="2868016" rtl="0" eaLnBrk="1" latinLnBrk="0" hangingPunct="1">
        <a:spcBef>
          <a:spcPct val="20000"/>
        </a:spcBef>
        <a:buFont typeface="Arial" pitchFamily="34" charset="0"/>
        <a:buChar char="»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7887043" indent="-717004" algn="l" defTabSz="2868016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321051" indent="-717004" algn="l" defTabSz="2868016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0755059" indent="-717004" algn="l" defTabSz="2868016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189066" indent="-717004" algn="l" defTabSz="2868016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2868016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34008" algn="l" defTabSz="2868016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68016" algn="l" defTabSz="2868016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302023" algn="l" defTabSz="2868016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736031" algn="l" defTabSz="2868016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170039" algn="l" defTabSz="2868016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604047" algn="l" defTabSz="2868016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10038055" algn="l" defTabSz="2868016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472062" algn="l" defTabSz="2868016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4" name="Gekrümmte Verbindung 163"/>
          <p:cNvCxnSpPr>
            <a:stCxn id="36" idx="1"/>
            <a:endCxn id="32" idx="0"/>
          </p:cNvCxnSpPr>
          <p:nvPr/>
        </p:nvCxnSpPr>
        <p:spPr>
          <a:xfrm rot="10800000" flipV="1">
            <a:off x="5724848" y="14814976"/>
            <a:ext cx="8352928" cy="2107103"/>
          </a:xfrm>
          <a:prstGeom prst="curvedConnector2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feld 3"/>
          <p:cNvSpPr txBox="1"/>
          <p:nvPr/>
        </p:nvSpPr>
        <p:spPr>
          <a:xfrm>
            <a:off x="3996656" y="648272"/>
            <a:ext cx="14617624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err="1" smtClean="0"/>
              <a:t>Advanced</a:t>
            </a:r>
            <a:r>
              <a:rPr lang="de-DE" dirty="0" smtClean="0"/>
              <a:t> Organizer Stoffgebiet 2 Biotechnologie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8821192" y="7705056"/>
            <a:ext cx="2376264" cy="255454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Meiose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Reduktion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Rekombination (Verteilung, </a:t>
            </a:r>
            <a:r>
              <a:rPr lang="de-DE" sz="2400" dirty="0" err="1" smtClean="0"/>
              <a:t>Crossingover</a:t>
            </a:r>
            <a:r>
              <a:rPr lang="de-DE" sz="2400" dirty="0" smtClean="0"/>
              <a:t>)</a:t>
            </a:r>
          </a:p>
          <a:p>
            <a:pPr>
              <a:buFont typeface="Arial" pitchFamily="34" charset="0"/>
              <a:buChar char="•"/>
            </a:pPr>
            <a:endParaRPr lang="de-DE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8821192" y="12817624"/>
            <a:ext cx="2376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 smtClean="0"/>
              <a:t>Keimbahn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Unterschiede m/w</a:t>
            </a:r>
            <a:endParaRPr lang="de-DE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11845528" y="13189858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 smtClean="0"/>
              <a:t>Soma</a:t>
            </a:r>
            <a:endParaRPr lang="de-DE" sz="4000" dirty="0"/>
          </a:p>
        </p:txBody>
      </p:sp>
      <p:cxnSp>
        <p:nvCxnSpPr>
          <p:cNvPr id="9" name="Gerade Verbindung mit Pfeil 8"/>
          <p:cNvCxnSpPr>
            <a:stCxn id="6" idx="3"/>
            <a:endCxn id="7" idx="1"/>
          </p:cNvCxnSpPr>
          <p:nvPr/>
        </p:nvCxnSpPr>
        <p:spPr>
          <a:xfrm>
            <a:off x="11197456" y="13540899"/>
            <a:ext cx="648072" cy="2902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>
            <a:stCxn id="5" idx="2"/>
            <a:endCxn id="6" idx="0"/>
          </p:cNvCxnSpPr>
          <p:nvPr/>
        </p:nvCxnSpPr>
        <p:spPr>
          <a:xfrm>
            <a:off x="10009324" y="10259601"/>
            <a:ext cx="0" cy="255802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/>
          <p:cNvSpPr txBox="1"/>
          <p:nvPr/>
        </p:nvSpPr>
        <p:spPr>
          <a:xfrm>
            <a:off x="8029104" y="16634048"/>
            <a:ext cx="3240360" cy="28007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Befruchtung Entwicklung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Zygote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Embryo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Fötus</a:t>
            </a:r>
          </a:p>
          <a:p>
            <a:pPr>
              <a:buFont typeface="Arial" pitchFamily="34" charset="0"/>
              <a:buChar char="•"/>
            </a:pPr>
            <a:endParaRPr lang="de-DE" sz="2400" dirty="0"/>
          </a:p>
        </p:txBody>
      </p:sp>
      <p:sp>
        <p:nvSpPr>
          <p:cNvPr id="24" name="Textfeld 23"/>
          <p:cNvSpPr txBox="1"/>
          <p:nvPr/>
        </p:nvSpPr>
        <p:spPr>
          <a:xfrm>
            <a:off x="4428704" y="9793288"/>
            <a:ext cx="2880320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Fehler: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Aneuploidie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Duplikation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err="1" smtClean="0"/>
              <a:t>Deletion</a:t>
            </a:r>
            <a:endParaRPr lang="de-DE" sz="2400" dirty="0" smtClean="0"/>
          </a:p>
        </p:txBody>
      </p:sp>
      <p:sp>
        <p:nvSpPr>
          <p:cNvPr id="25" name="Textfeld 24"/>
          <p:cNvSpPr txBox="1"/>
          <p:nvPr/>
        </p:nvSpPr>
        <p:spPr>
          <a:xfrm>
            <a:off x="3780632" y="12961640"/>
            <a:ext cx="3888432" cy="329320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Erbkrankheiten: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Autosomal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err="1" smtClean="0"/>
              <a:t>Gonosomal</a:t>
            </a:r>
            <a:endParaRPr lang="de-DE" sz="2400" dirty="0" smtClean="0"/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Rezessiv 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Dominant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Stammbäume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Kreuzungsschemata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Hetero- homo, </a:t>
            </a:r>
            <a:r>
              <a:rPr lang="de-DE" sz="2400" dirty="0" err="1" smtClean="0"/>
              <a:t>hemizygot</a:t>
            </a:r>
            <a:endParaRPr lang="de-DE" sz="2400" dirty="0" smtClean="0"/>
          </a:p>
        </p:txBody>
      </p:sp>
      <p:cxnSp>
        <p:nvCxnSpPr>
          <p:cNvPr id="27" name="Gerade Verbindung mit Pfeil 26"/>
          <p:cNvCxnSpPr>
            <a:stCxn id="6" idx="2"/>
            <a:endCxn id="23" idx="0"/>
          </p:cNvCxnSpPr>
          <p:nvPr/>
        </p:nvCxnSpPr>
        <p:spPr>
          <a:xfrm flipH="1">
            <a:off x="9649284" y="14264174"/>
            <a:ext cx="360040" cy="236987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feld 31"/>
          <p:cNvSpPr txBox="1"/>
          <p:nvPr/>
        </p:nvSpPr>
        <p:spPr>
          <a:xfrm>
            <a:off x="4212680" y="16922080"/>
            <a:ext cx="3024336" cy="427809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Nachweis/ Typisierung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Genetische Beratung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PID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PND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FISH (Hybridisierung)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RFLP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SNP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Vaterschaft/Forensik: STR</a:t>
            </a:r>
            <a:endParaRPr lang="de-DE" sz="2400" dirty="0"/>
          </a:p>
        </p:txBody>
      </p:sp>
      <p:sp>
        <p:nvSpPr>
          <p:cNvPr id="33" name="Textfeld 32"/>
          <p:cNvSpPr txBox="1"/>
          <p:nvPr/>
        </p:nvSpPr>
        <p:spPr>
          <a:xfrm>
            <a:off x="11629504" y="18074208"/>
            <a:ext cx="4536504" cy="31700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Korrektur/Abbruch/</a:t>
            </a:r>
          </a:p>
          <a:p>
            <a:r>
              <a:rPr lang="de-DE" sz="4000" dirty="0" smtClean="0"/>
              <a:t>Technisierung</a:t>
            </a:r>
            <a:endParaRPr lang="de-DE" sz="2400" dirty="0" smtClean="0"/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IVF, Leihmutterschaft, Insemination, Embryosplitting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Stammzellforschung und –</a:t>
            </a:r>
            <a:r>
              <a:rPr lang="de-DE" sz="2400" dirty="0" err="1" smtClean="0"/>
              <a:t>anwendung</a:t>
            </a:r>
            <a:endParaRPr lang="de-DE" sz="2400" dirty="0"/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Klonen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1692400" y="4680720"/>
            <a:ext cx="3672408" cy="35394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Mutagene/ Veranlagungen</a:t>
            </a:r>
            <a:endParaRPr lang="de-DE" sz="2400" dirty="0" smtClean="0"/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Äußere Einwirkungen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Strahlung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Chemie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Ernährung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Reparaturenzyme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Zellzykluskontrollproteine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13933760" y="8857184"/>
            <a:ext cx="3672408" cy="35394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Mutagene/ Veranlagungen</a:t>
            </a:r>
            <a:endParaRPr lang="de-DE" sz="2400" dirty="0" smtClean="0"/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Äußere Einwirkungen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Strahlung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Chemie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Ernährung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Reparaturenzyme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Zellzykluskontrollproteine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14077776" y="13537704"/>
            <a:ext cx="3240360" cy="255454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Krebs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err="1" smtClean="0"/>
              <a:t>Tumorprogressioon</a:t>
            </a:r>
            <a:endParaRPr lang="de-DE" sz="2400" dirty="0" smtClean="0"/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Adenome/Karzinome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Eigenschaften transformierter Zellen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Zellzyklusregulation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16958096" y="16562040"/>
            <a:ext cx="2808312" cy="14465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Behandlung: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err="1" smtClean="0"/>
              <a:t>Chemo</a:t>
            </a:r>
            <a:r>
              <a:rPr lang="de-DE" sz="2400" dirty="0" smtClean="0"/>
              <a:t>- Strahlentherapie</a:t>
            </a:r>
            <a:endParaRPr lang="de-DE" sz="2400" dirty="0"/>
          </a:p>
        </p:txBody>
      </p:sp>
      <p:cxnSp>
        <p:nvCxnSpPr>
          <p:cNvPr id="39" name="Gerade Verbindung mit Pfeil 38"/>
          <p:cNvCxnSpPr>
            <a:endCxn id="36" idx="0"/>
          </p:cNvCxnSpPr>
          <p:nvPr/>
        </p:nvCxnSpPr>
        <p:spPr>
          <a:xfrm flipH="1">
            <a:off x="15697956" y="12241560"/>
            <a:ext cx="36004" cy="129614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>
            <a:stCxn id="36" idx="3"/>
          </p:cNvCxnSpPr>
          <p:nvPr/>
        </p:nvCxnSpPr>
        <p:spPr>
          <a:xfrm>
            <a:off x="17318136" y="14814977"/>
            <a:ext cx="936104" cy="167505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Form 46"/>
          <p:cNvCxnSpPr>
            <a:stCxn id="23" idx="0"/>
            <a:endCxn id="33" idx="0"/>
          </p:cNvCxnSpPr>
          <p:nvPr/>
        </p:nvCxnSpPr>
        <p:spPr>
          <a:xfrm rot="16200000" flipH="1">
            <a:off x="11053440" y="15229892"/>
            <a:ext cx="1440160" cy="4248472"/>
          </a:xfrm>
          <a:prstGeom prst="curvedConnector3">
            <a:avLst>
              <a:gd name="adj1" fmla="val -15873"/>
            </a:avLst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krümmte Verbindung 50"/>
          <p:cNvCxnSpPr>
            <a:stCxn id="33" idx="2"/>
            <a:endCxn id="23" idx="2"/>
          </p:cNvCxnSpPr>
          <p:nvPr/>
        </p:nvCxnSpPr>
        <p:spPr>
          <a:xfrm rot="5400000" flipH="1">
            <a:off x="10868774" y="18215325"/>
            <a:ext cx="1809492" cy="4248472"/>
          </a:xfrm>
          <a:prstGeom prst="curvedConnector3">
            <a:avLst>
              <a:gd name="adj1" fmla="val -12633"/>
            </a:avLst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mit Pfeil 57"/>
          <p:cNvCxnSpPr>
            <a:stCxn id="5" idx="1"/>
            <a:endCxn id="24" idx="0"/>
          </p:cNvCxnSpPr>
          <p:nvPr/>
        </p:nvCxnSpPr>
        <p:spPr>
          <a:xfrm flipH="1">
            <a:off x="5868864" y="8982329"/>
            <a:ext cx="2952328" cy="81095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9"/>
          <p:cNvCxnSpPr>
            <a:stCxn id="34" idx="2"/>
            <a:endCxn id="24" idx="0"/>
          </p:cNvCxnSpPr>
          <p:nvPr/>
        </p:nvCxnSpPr>
        <p:spPr>
          <a:xfrm>
            <a:off x="3528604" y="8220150"/>
            <a:ext cx="2340260" cy="157313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mit Pfeil 63"/>
          <p:cNvCxnSpPr>
            <a:stCxn id="24" idx="2"/>
            <a:endCxn id="25" idx="0"/>
          </p:cNvCxnSpPr>
          <p:nvPr/>
        </p:nvCxnSpPr>
        <p:spPr>
          <a:xfrm flipH="1">
            <a:off x="5724848" y="11609170"/>
            <a:ext cx="144016" cy="135247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>
            <a:stCxn id="25" idx="2"/>
            <a:endCxn id="32" idx="0"/>
          </p:cNvCxnSpPr>
          <p:nvPr/>
        </p:nvCxnSpPr>
        <p:spPr>
          <a:xfrm>
            <a:off x="5724848" y="16254849"/>
            <a:ext cx="0" cy="66723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 Verbindung mit Pfeil 72"/>
          <p:cNvCxnSpPr>
            <a:stCxn id="32" idx="3"/>
            <a:endCxn id="23" idx="1"/>
          </p:cNvCxnSpPr>
          <p:nvPr/>
        </p:nvCxnSpPr>
        <p:spPr>
          <a:xfrm flipV="1">
            <a:off x="7237016" y="18034432"/>
            <a:ext cx="792088" cy="1026695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15949984" y="23546816"/>
            <a:ext cx="3744416" cy="280076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Nutzen / Schaden: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Medizinisch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Gesellschaftlich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Rechtlich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Finanziell</a:t>
            </a:r>
          </a:p>
        </p:txBody>
      </p:sp>
      <p:sp>
        <p:nvSpPr>
          <p:cNvPr id="84" name="Textfeld 83"/>
          <p:cNvSpPr txBox="1"/>
          <p:nvPr/>
        </p:nvSpPr>
        <p:spPr>
          <a:xfrm>
            <a:off x="8677176" y="23978864"/>
            <a:ext cx="4680520" cy="20621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Gentechnik bei Pflanzen und Tieren: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smtClean="0"/>
              <a:t>Nutzpflanzen</a:t>
            </a:r>
          </a:p>
          <a:p>
            <a:pPr>
              <a:buFont typeface="Arial" pitchFamily="34" charset="0"/>
              <a:buChar char="•"/>
            </a:pPr>
            <a:r>
              <a:rPr lang="de-DE" sz="2400" dirty="0" err="1" smtClean="0"/>
              <a:t>Genepharming</a:t>
            </a:r>
            <a:endParaRPr lang="de-DE" sz="2400" dirty="0" smtClean="0"/>
          </a:p>
        </p:txBody>
      </p:sp>
      <p:cxnSp>
        <p:nvCxnSpPr>
          <p:cNvPr id="86" name="Gerade Verbindung mit Pfeil 85"/>
          <p:cNvCxnSpPr>
            <a:stCxn id="84" idx="3"/>
            <a:endCxn id="77" idx="1"/>
          </p:cNvCxnSpPr>
          <p:nvPr/>
        </p:nvCxnSpPr>
        <p:spPr>
          <a:xfrm flipV="1">
            <a:off x="13357696" y="24947200"/>
            <a:ext cx="2592288" cy="62716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feld 86"/>
          <p:cNvSpPr txBox="1"/>
          <p:nvPr/>
        </p:nvSpPr>
        <p:spPr>
          <a:xfrm>
            <a:off x="540272" y="23546816"/>
            <a:ext cx="4320480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Transformations-</a:t>
            </a:r>
            <a:r>
              <a:rPr lang="de-DE" sz="4000" dirty="0" err="1" smtClean="0"/>
              <a:t>methoden</a:t>
            </a:r>
            <a:r>
              <a:rPr lang="de-DE" sz="4000" dirty="0" smtClean="0"/>
              <a:t>, Vektorsysteme</a:t>
            </a:r>
            <a:endParaRPr lang="de-DE" sz="4000" dirty="0"/>
          </a:p>
        </p:txBody>
      </p:sp>
      <p:cxnSp>
        <p:nvCxnSpPr>
          <p:cNvPr id="89" name="Gerade Verbindung mit Pfeil 88"/>
          <p:cNvCxnSpPr>
            <a:stCxn id="87" idx="3"/>
            <a:endCxn id="33" idx="1"/>
          </p:cNvCxnSpPr>
          <p:nvPr/>
        </p:nvCxnSpPr>
        <p:spPr>
          <a:xfrm flipV="1">
            <a:off x="4860752" y="19659258"/>
            <a:ext cx="6768752" cy="485705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Gerade Verbindung mit Pfeil 95"/>
          <p:cNvCxnSpPr>
            <a:stCxn id="87" idx="3"/>
            <a:endCxn id="84" idx="1"/>
          </p:cNvCxnSpPr>
          <p:nvPr/>
        </p:nvCxnSpPr>
        <p:spPr>
          <a:xfrm>
            <a:off x="4860752" y="24516312"/>
            <a:ext cx="3816424" cy="49360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feld 96"/>
          <p:cNvSpPr txBox="1"/>
          <p:nvPr/>
        </p:nvSpPr>
        <p:spPr>
          <a:xfrm>
            <a:off x="14725848" y="4680720"/>
            <a:ext cx="3852640" cy="255454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Zellzyklus, Mitose, Signaltrans-</a:t>
            </a:r>
            <a:r>
              <a:rPr lang="de-DE" sz="4000" dirty="0" err="1" smtClean="0"/>
              <a:t>duktion</a:t>
            </a:r>
            <a:endParaRPr lang="de-DE" sz="4000" dirty="0"/>
          </a:p>
        </p:txBody>
      </p:sp>
      <p:sp>
        <p:nvSpPr>
          <p:cNvPr id="98" name="Textfeld 97"/>
          <p:cNvSpPr txBox="1"/>
          <p:nvPr/>
        </p:nvSpPr>
        <p:spPr>
          <a:xfrm>
            <a:off x="540272" y="16994088"/>
            <a:ext cx="3420592" cy="4770537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>
                <a:solidFill>
                  <a:schemeClr val="tx1"/>
                </a:solidFill>
              </a:rPr>
              <a:t>PCR, Sequenzierung</a:t>
            </a:r>
          </a:p>
          <a:p>
            <a:r>
              <a:rPr lang="de-DE" sz="4000" dirty="0" smtClean="0">
                <a:solidFill>
                  <a:srgbClr val="FF0000"/>
                </a:solidFill>
              </a:rPr>
              <a:t>Praktikum:</a:t>
            </a:r>
          </a:p>
          <a:p>
            <a:r>
              <a:rPr lang="de-DE" sz="4000" dirty="0" smtClean="0">
                <a:solidFill>
                  <a:srgbClr val="FF0000"/>
                </a:solidFill>
              </a:rPr>
              <a:t>PCR</a:t>
            </a:r>
          </a:p>
          <a:p>
            <a:r>
              <a:rPr lang="de-DE" sz="4000" dirty="0" err="1" smtClean="0">
                <a:solidFill>
                  <a:srgbClr val="FF0000"/>
                </a:solidFill>
              </a:rPr>
              <a:t>Klonierung</a:t>
            </a:r>
            <a:endParaRPr lang="de-DE" sz="4000" dirty="0" smtClean="0">
              <a:solidFill>
                <a:srgbClr val="FF0000"/>
              </a:solidFill>
            </a:endParaRPr>
          </a:p>
          <a:p>
            <a:r>
              <a:rPr lang="de-DE" sz="2400" dirty="0" smtClean="0">
                <a:solidFill>
                  <a:srgbClr val="FF0000"/>
                </a:solidFill>
              </a:rPr>
              <a:t>Restriktionsenzyme</a:t>
            </a:r>
          </a:p>
          <a:p>
            <a:r>
              <a:rPr lang="de-DE" sz="4000" dirty="0" smtClean="0">
                <a:solidFill>
                  <a:srgbClr val="FF0000"/>
                </a:solidFill>
              </a:rPr>
              <a:t>Gelelektro-</a:t>
            </a:r>
          </a:p>
          <a:p>
            <a:r>
              <a:rPr lang="de-DE" sz="4000" dirty="0" err="1" smtClean="0">
                <a:solidFill>
                  <a:srgbClr val="FF0000"/>
                </a:solidFill>
              </a:rPr>
              <a:t>phorese</a:t>
            </a:r>
            <a:endParaRPr lang="de-DE" sz="4000" dirty="0" smtClean="0">
              <a:solidFill>
                <a:srgbClr val="FF0000"/>
              </a:solidFill>
            </a:endParaRPr>
          </a:p>
        </p:txBody>
      </p:sp>
      <p:cxnSp>
        <p:nvCxnSpPr>
          <p:cNvPr id="105" name="Gerade Verbindung mit Pfeil 104"/>
          <p:cNvCxnSpPr>
            <a:stCxn id="77" idx="0"/>
            <a:endCxn id="37" idx="2"/>
          </p:cNvCxnSpPr>
          <p:nvPr/>
        </p:nvCxnSpPr>
        <p:spPr>
          <a:xfrm flipV="1">
            <a:off x="17822192" y="18008590"/>
            <a:ext cx="540060" cy="553822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Gerade Verbindung mit Pfeil 106"/>
          <p:cNvCxnSpPr>
            <a:stCxn id="77" idx="0"/>
            <a:endCxn id="33" idx="3"/>
          </p:cNvCxnSpPr>
          <p:nvPr/>
        </p:nvCxnSpPr>
        <p:spPr>
          <a:xfrm flipH="1" flipV="1">
            <a:off x="16166008" y="19659258"/>
            <a:ext cx="1656184" cy="388755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Gerade Verbindung mit Pfeil 109"/>
          <p:cNvCxnSpPr>
            <a:stCxn id="97" idx="2"/>
            <a:endCxn id="35" idx="0"/>
          </p:cNvCxnSpPr>
          <p:nvPr/>
        </p:nvCxnSpPr>
        <p:spPr>
          <a:xfrm flipH="1">
            <a:off x="15769964" y="7235265"/>
            <a:ext cx="882204" cy="162191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 Verbindung mit Pfeil 111"/>
          <p:cNvCxnSpPr>
            <a:stCxn id="98" idx="3"/>
            <a:endCxn id="32" idx="1"/>
          </p:cNvCxnSpPr>
          <p:nvPr/>
        </p:nvCxnSpPr>
        <p:spPr>
          <a:xfrm flipV="1">
            <a:off x="3960864" y="19061127"/>
            <a:ext cx="251816" cy="3182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Gerade Verbindung mit Pfeil 116"/>
          <p:cNvCxnSpPr>
            <a:stCxn id="97" idx="1"/>
            <a:endCxn id="5" idx="3"/>
          </p:cNvCxnSpPr>
          <p:nvPr/>
        </p:nvCxnSpPr>
        <p:spPr>
          <a:xfrm flipH="1">
            <a:off x="11197456" y="5957993"/>
            <a:ext cx="3528392" cy="302433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feld 122"/>
          <p:cNvSpPr txBox="1"/>
          <p:nvPr/>
        </p:nvSpPr>
        <p:spPr>
          <a:xfrm>
            <a:off x="18398256" y="19730392"/>
            <a:ext cx="2808312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Gen-technische Arzneimittel</a:t>
            </a:r>
            <a:endParaRPr lang="de-DE" sz="4000" dirty="0"/>
          </a:p>
        </p:txBody>
      </p:sp>
      <p:cxnSp>
        <p:nvCxnSpPr>
          <p:cNvPr id="137" name="Gerade Verbindung mit Pfeil 136"/>
          <p:cNvCxnSpPr>
            <a:stCxn id="33" idx="3"/>
            <a:endCxn id="123" idx="1"/>
          </p:cNvCxnSpPr>
          <p:nvPr/>
        </p:nvCxnSpPr>
        <p:spPr>
          <a:xfrm>
            <a:off x="16166008" y="19659258"/>
            <a:ext cx="2232248" cy="10406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feld 137"/>
          <p:cNvSpPr txBox="1"/>
          <p:nvPr/>
        </p:nvSpPr>
        <p:spPr>
          <a:xfrm>
            <a:off x="3996656" y="2880520"/>
            <a:ext cx="4824536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Bezug Stoffgebiet 1</a:t>
            </a:r>
            <a:endParaRPr lang="de-DE" sz="4000" dirty="0"/>
          </a:p>
        </p:txBody>
      </p:sp>
      <p:sp>
        <p:nvSpPr>
          <p:cNvPr id="139" name="Textfeld 138"/>
          <p:cNvSpPr txBox="1"/>
          <p:nvPr/>
        </p:nvSpPr>
        <p:spPr>
          <a:xfrm>
            <a:off x="9253240" y="2880520"/>
            <a:ext cx="5256584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/>
              <a:t>Bezug Stoffgebiet 3 &amp; 4</a:t>
            </a:r>
            <a:endParaRPr lang="de-DE" sz="4000" dirty="0"/>
          </a:p>
        </p:txBody>
      </p:sp>
      <p:sp>
        <p:nvSpPr>
          <p:cNvPr id="160" name="Textfeld 159"/>
          <p:cNvSpPr txBox="1"/>
          <p:nvPr/>
        </p:nvSpPr>
        <p:spPr>
          <a:xfrm>
            <a:off x="14869864" y="2880520"/>
            <a:ext cx="3888432" cy="707886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000" dirty="0" smtClean="0">
                <a:solidFill>
                  <a:schemeClr val="tx1"/>
                </a:solidFill>
              </a:rPr>
              <a:t>Stoffgebiet 1 &amp; </a:t>
            </a:r>
            <a:r>
              <a:rPr lang="de-DE" sz="4000" dirty="0" smtClean="0">
                <a:solidFill>
                  <a:srgbClr val="FF0000"/>
                </a:solidFill>
              </a:rPr>
              <a:t>2</a:t>
            </a:r>
            <a:endParaRPr lang="de-DE" sz="4000" dirty="0">
              <a:solidFill>
                <a:schemeClr val="tx1"/>
              </a:solidFill>
            </a:endParaRPr>
          </a:p>
        </p:txBody>
      </p:sp>
      <p:cxnSp>
        <p:nvCxnSpPr>
          <p:cNvPr id="162" name="Gekrümmte Verbindung 161"/>
          <p:cNvCxnSpPr>
            <a:stCxn id="84" idx="0"/>
            <a:endCxn id="32" idx="2"/>
          </p:cNvCxnSpPr>
          <p:nvPr/>
        </p:nvCxnSpPr>
        <p:spPr>
          <a:xfrm rot="16200000" flipV="1">
            <a:off x="6981797" y="19943225"/>
            <a:ext cx="2778690" cy="5292588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Gerade Verbindung mit Pfeil 166"/>
          <p:cNvCxnSpPr>
            <a:stCxn id="97" idx="1"/>
            <a:endCxn id="34" idx="3"/>
          </p:cNvCxnSpPr>
          <p:nvPr/>
        </p:nvCxnSpPr>
        <p:spPr>
          <a:xfrm flipH="1">
            <a:off x="5364808" y="5957993"/>
            <a:ext cx="9361040" cy="49244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Benutzerdefiniert</PresentationFormat>
  <Paragraphs>78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Dr. Thomas Wiederkehr</dc:creator>
  <cp:lastModifiedBy>Dr. Thomas Wiederkehr</cp:lastModifiedBy>
  <cp:revision>2</cp:revision>
  <dcterms:created xsi:type="dcterms:W3CDTF">2014-06-08T16:03:52Z</dcterms:created>
  <dcterms:modified xsi:type="dcterms:W3CDTF">2014-06-08T18:00:41Z</dcterms:modified>
</cp:coreProperties>
</file>